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043DF-590A-40BD-B4A2-EE3C1F062576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1DA17-7119-4E08-A5FA-4B4599E6C99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C04D-9715-4BD3-AE8E-673C2EF90431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FC448-1D95-4D7E-8B0D-7AC666EB26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D97A4-3C5E-4AB6-9F6C-E57263324F37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EFFCE-A09A-4A78-A30D-0F11E3DF505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45A23-09C2-4E96-B763-20FDFA9ED78E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32CF-0CE6-4F4C-9722-8A086933B1C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88D1E-72A7-46F9-8934-736215AF3FA9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61171-7D04-429E-A188-86DA778903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0F000-188E-4409-9341-5DF11D4296D9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6584D-D14F-4220-AE4A-E07105D020F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AAE77-273B-4966-8CEF-66D2A1B601C8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05CAE-8564-4F26-9A98-F8225F01E60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94D4-5887-491A-B7DD-7E92F2AF7F7D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B53FF-FB47-4F32-B0F3-905B09B0ABA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7C966-6F36-4312-9FFB-A8E914B9A091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9A08A-EE7D-48D8-9C16-42CDF1900E7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9BD12-4C74-4D5D-943F-7C5035796F0D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D1E02-1E6B-4D89-A77B-31CE4DAD02F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89097-2FED-484F-9C9C-F493D0E399D0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D37AE-B60E-4639-B490-EC4BDC36F18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3993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EBB2F3-BE0A-4CC4-9EE0-435869705D90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D0ED8C-486F-425D-ABE1-454E08B2F69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738813" y="1844675"/>
          <a:ext cx="3405187" cy="3632200"/>
        </p:xfrm>
        <a:graphic>
          <a:graphicData uri="http://schemas.openxmlformats.org/presentationml/2006/ole">
            <p:oleObj spid="_x0000_s1026" name="CorelDRAW" r:id="rId4" imgW="3405759" imgH="3632810" progId="">
              <p:embed/>
            </p:oleObj>
          </a:graphicData>
        </a:graphic>
      </p:graphicFrame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 noGrp="1" noChangeAspect="1"/>
          </p:cNvGraphicFramePr>
          <p:nvPr>
            <p:ph type="ctrTitle"/>
          </p:nvPr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7" name="CorelDRAW" r:id="rId5" imgW="5116068" imgH="197510" progId="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877050" y="333375"/>
          <a:ext cx="1800225" cy="642938"/>
        </p:xfrm>
        <a:graphic>
          <a:graphicData uri="http://schemas.openxmlformats.org/presentationml/2006/ole">
            <p:oleObj spid="_x0000_s1028" name="CorelDRAW" r:id="rId6" imgW="1524381" imgH="544982" progId="">
              <p:embed/>
            </p:oleObj>
          </a:graphicData>
        </a:graphic>
      </p:graphicFrame>
      <p:sp>
        <p:nvSpPr>
          <p:cNvPr id="1031" name="Text Box 11"/>
          <p:cNvSpPr txBox="1">
            <a:spLocks noChangeArrowheads="1"/>
          </p:cNvSpPr>
          <p:nvPr/>
        </p:nvSpPr>
        <p:spPr bwMode="auto">
          <a:xfrm>
            <a:off x="1033463" y="1692275"/>
            <a:ext cx="25511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4000" b="1"/>
              <a:t>Dysleksja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/>
          <a:lstStyle/>
          <a:p>
            <a:r>
              <a:rPr lang="pl-PL" sz="3600" smtClean="0"/>
              <a:t>SLI Specific Lanqauge Impairment</a:t>
            </a:r>
            <a:r>
              <a:rPr lang="pl-PL" smtClean="0"/>
              <a:t>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60575"/>
            <a:ext cx="8229600" cy="3240088"/>
          </a:xfrm>
        </p:spPr>
        <p:txBody>
          <a:bodyPr/>
          <a:lstStyle/>
          <a:p>
            <a:r>
              <a:rPr lang="pl-PL" smtClean="0"/>
              <a:t>Zaburzenia rozwoju mowy we wczesnym dzieciństwie u dzieci prawidłowo rozwijających się umysłowo</a:t>
            </a:r>
          </a:p>
        </p:txBody>
      </p:sp>
      <p:pic>
        <p:nvPicPr>
          <p:cNvPr id="205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05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mtClean="0"/>
              <a:t>Dysleksja rozwojowa 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800" smtClean="0"/>
              <a:t>Specyficzne trudności w uczeniu się czytania, najczęściej powiązane z trudnościami w opanowaniu poprawnej pisowni. </a:t>
            </a:r>
          </a:p>
          <a:p>
            <a:pPr>
              <a:lnSpc>
                <a:spcPct val="90000"/>
              </a:lnSpc>
            </a:pPr>
            <a:r>
              <a:rPr lang="pl-PL" sz="2800" smtClean="0"/>
              <a:t>Dys- oznacza trudność, niemożność, </a:t>
            </a:r>
          </a:p>
          <a:p>
            <a:pPr>
              <a:lnSpc>
                <a:spcPct val="90000"/>
              </a:lnSpc>
            </a:pPr>
            <a:r>
              <a:rPr lang="pl-PL" sz="2800" smtClean="0"/>
              <a:t>Specyficzne – oznacza, że dotyczą tylko tej umiejętności, przy zachowaniu ogólnej sprawności umysłowej, </a:t>
            </a:r>
          </a:p>
          <a:p>
            <a:pPr>
              <a:lnSpc>
                <a:spcPct val="90000"/>
              </a:lnSpc>
            </a:pPr>
            <a:r>
              <a:rPr lang="pl-PL" sz="2800" smtClean="0"/>
              <a:t>rozwojowa – w odróżnieniu od nabytej,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07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mtClean="0"/>
              <a:t>Częstość występowania dysleksji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r>
              <a:rPr lang="pl-PL" sz="2800" smtClean="0"/>
              <a:t>Wyniki badań statystycznych mówią że w każdej klasie około 10-16% dzieci ma specyficzne trudności w czytaniu i pisaniu o umiarkowanym nasileniu, a około 4% poważne trudności w tym zakresie (głęboka dysleksja rozwojowa).</a:t>
            </a:r>
          </a:p>
          <a:p>
            <a:r>
              <a:rPr lang="pl-PL" sz="2800" smtClean="0"/>
              <a:t>Częściej dysleksję obserwuje się u chłopców</a:t>
            </a:r>
          </a:p>
        </p:txBody>
      </p:sp>
      <p:pic>
        <p:nvPicPr>
          <p:cNvPr id="410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09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smtClean="0"/>
              <a:t>Typy dysleksji: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3959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2400" b="1" smtClean="0"/>
              <a:t>dysleksja typu wzrokowego</a:t>
            </a:r>
            <a:r>
              <a:rPr lang="pl-PL" sz="2400" smtClean="0"/>
              <a:t>, u podłoża leżą zaburzenia percepcji i pamięci wzrokowej powiązane z zaburzeniami koordynacji wzrokowo-ruchowej i ruchowo–przestrzennej;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dysleksja typu słuchowego</a:t>
            </a:r>
            <a:r>
              <a:rPr lang="pl-PL" sz="2400" smtClean="0"/>
              <a:t> uwarunkowana zaburzeniami percepcji i pamięci słuchowej dźwięków</a:t>
            </a:r>
            <a:r>
              <a:rPr lang="pl-PL" sz="2400" smtClean="0">
                <a:latin typeface="Arial" charset="0"/>
              </a:rPr>
              <a:t> </a:t>
            </a:r>
            <a:r>
              <a:rPr lang="pl-PL" sz="2400" smtClean="0"/>
              <a:t>mowy, najczęściej powiązana z zaburzeniami funkcji</a:t>
            </a:r>
            <a:r>
              <a:rPr lang="pl-PL" sz="2400" smtClean="0">
                <a:latin typeface="Arial" charset="0"/>
              </a:rPr>
              <a:t> </a:t>
            </a:r>
            <a:r>
              <a:rPr lang="pl-PL" sz="2400" smtClean="0"/>
              <a:t>językowych;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dysleksja integracyjna</a:t>
            </a:r>
            <a:r>
              <a:rPr lang="pl-PL" sz="2400" b="1" smtClean="0">
                <a:latin typeface="Arial" charset="0"/>
              </a:rPr>
              <a:t>-</a:t>
            </a:r>
            <a:r>
              <a:rPr lang="pl-PL" sz="2400" smtClean="0"/>
              <a:t> poszczególne funkcje nie wykazują zakłóceń, natomiast zaburzona jest koordynacja, czyli występują zaburzenia integracji percepcyjno-motorycznej;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dysleksja typu mieszanego</a:t>
            </a:r>
            <a:r>
              <a:rPr lang="pl-PL" sz="2400" smtClean="0"/>
              <a:t>, gdy występują jednocześnie zaburzenia w percepcji i pamięci słuchowej, pamięci i percepcji wzrokowej, wyobraźni przestrzennej;</a:t>
            </a:r>
          </a:p>
        </p:txBody>
      </p:sp>
      <p:pic>
        <p:nvPicPr>
          <p:cNvPr id="512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12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Odmiany dysleksji:</a:t>
            </a:r>
            <a:br>
              <a:rPr lang="pl-PL" sz="3600" b="1" smtClean="0"/>
            </a:br>
            <a:endParaRPr lang="pl-PL" sz="3600" b="1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3600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2400" b="1" smtClean="0"/>
              <a:t>dysleksja</a:t>
            </a:r>
            <a:r>
              <a:rPr lang="pl-PL" sz="2400" smtClean="0"/>
              <a:t> – termin stosowanym także w węższym znaczeniu, do specyficznych trudności w czytaniu;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dysortografia</a:t>
            </a:r>
            <a:r>
              <a:rPr lang="pl-PL" sz="2400" smtClean="0"/>
              <a:t> – specyficzne trudności w pisaniu, przejawiające się popełnianiem różnego typu błędów, w tym ortograficznych, mimo zna</a:t>
            </a:r>
            <a:r>
              <a:rPr lang="pl-PL" sz="2400" smtClean="0">
                <a:latin typeface="Arial" charset="0"/>
              </a:rPr>
              <a:t>jomości</a:t>
            </a:r>
            <a:r>
              <a:rPr lang="pl-PL" sz="2400" smtClean="0"/>
              <a:t> zasad poprawnej pisowni;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dysgrafia</a:t>
            </a:r>
            <a:r>
              <a:rPr lang="pl-PL" sz="2400" smtClean="0"/>
              <a:t> – zniekształcenia strony graficznej pisma – brzydkie, niekaligraficzne pismo;</a:t>
            </a:r>
          </a:p>
          <a:p>
            <a:pPr>
              <a:lnSpc>
                <a:spcPct val="80000"/>
              </a:lnSpc>
            </a:pPr>
            <a:r>
              <a:rPr lang="pl-PL" sz="2400" b="1" smtClean="0"/>
              <a:t>dyskalkulia</a:t>
            </a:r>
            <a:r>
              <a:rPr lang="pl-PL" sz="2400" smtClean="0"/>
              <a:t> – specyficzne trudności w rozwiązywaniu najprostszych nawet zadań matematycznych, np. trudności w dodawaniu czy mnożeniu;</a:t>
            </a:r>
          </a:p>
        </p:txBody>
      </p:sp>
      <p:pic>
        <p:nvPicPr>
          <p:cNvPr id="614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614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Przyczyny dysleksji:</a:t>
            </a:r>
            <a:endParaRPr lang="pl-PL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2875"/>
            <a:ext cx="8229600" cy="38877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800" b="1" smtClean="0"/>
              <a:t>koncepcja genetyczna</a:t>
            </a:r>
            <a:r>
              <a:rPr lang="pl-PL" sz="1800" smtClean="0"/>
              <a:t> - czynnikiem patogennym są geny przekazywane z pokolenia na pokolenie, dotyczy od 20% do 30% dyslektyków</a:t>
            </a:r>
            <a:r>
              <a:rPr lang="pl-PL" sz="1800" smtClean="0">
                <a:latin typeface="Arial" charset="0"/>
              </a:rPr>
              <a:t>,</a:t>
            </a:r>
            <a:r>
              <a:rPr lang="pl-PL" sz="1800" smtClean="0"/>
              <a:t> poszuk</a:t>
            </a:r>
            <a:r>
              <a:rPr lang="pl-PL" sz="1800" smtClean="0">
                <a:latin typeface="Arial" charset="0"/>
              </a:rPr>
              <a:t>uje się</a:t>
            </a:r>
            <a:r>
              <a:rPr lang="pl-PL" sz="1800" smtClean="0"/>
              <a:t> "genu dysleksji". </a:t>
            </a:r>
            <a:endParaRPr lang="pl-PL" sz="1800" b="1" smtClean="0"/>
          </a:p>
          <a:p>
            <a:pPr>
              <a:lnSpc>
                <a:spcPct val="80000"/>
              </a:lnSpc>
            </a:pPr>
            <a:r>
              <a:rPr lang="pl-PL" sz="1800" b="1" smtClean="0"/>
              <a:t>koncepcja organiczna – </a:t>
            </a:r>
            <a:r>
              <a:rPr lang="pl-PL" sz="1800" smtClean="0"/>
              <a:t> mikrouszkodzenia centralnego (ośrodkowego) układu nerwowego, nabyte w różnych okresach rozwoju, a zwłaszcza w okresie płodowym, okołoporodowym lub w bardzo wczesnym dzieciństwie. Koncepcja organiczna jest jedną z najbardziej rozpowszechnionych w Polsce. </a:t>
            </a:r>
          </a:p>
          <a:p>
            <a:pPr>
              <a:lnSpc>
                <a:spcPct val="80000"/>
              </a:lnSpc>
            </a:pPr>
            <a:r>
              <a:rPr lang="pl-PL" sz="1800" b="1" smtClean="0"/>
              <a:t>koncepcje neurofizjologiczne</a:t>
            </a:r>
            <a:r>
              <a:rPr lang="pl-PL" sz="1800" smtClean="0"/>
              <a:t> - dominacji mózgowej</a:t>
            </a:r>
            <a:r>
              <a:rPr lang="pl-PL" sz="1800" b="1" smtClean="0"/>
              <a:t>. </a:t>
            </a:r>
            <a:r>
              <a:rPr lang="pl-PL" sz="1800" smtClean="0"/>
              <a:t>Niektórzy autorzy wiążą trudności z opanowaniem umiejętności czytania i pisania z brakiem ukształtowania dominacji jednej lub drugiej półkuli mózgowej.</a:t>
            </a:r>
            <a:endParaRPr lang="pl-PL" sz="1800" b="1" smtClean="0"/>
          </a:p>
          <a:p>
            <a:pPr>
              <a:lnSpc>
                <a:spcPct val="80000"/>
              </a:lnSpc>
            </a:pPr>
            <a:r>
              <a:rPr lang="pl-PL" sz="1800" b="1" smtClean="0"/>
              <a:t>błędy dydaktyczne,</a:t>
            </a:r>
            <a:r>
              <a:rPr lang="pl-PL" sz="1800" smtClean="0"/>
              <a:t> brak opanowania podstawowych, elementarnych technik czytania i pisania</a:t>
            </a:r>
          </a:p>
          <a:p>
            <a:pPr>
              <a:lnSpc>
                <a:spcPct val="80000"/>
              </a:lnSpc>
            </a:pPr>
            <a:r>
              <a:rPr lang="pl-PL" sz="1800" b="1" smtClean="0"/>
              <a:t>zaburzenia emocjonalne</a:t>
            </a:r>
            <a:r>
              <a:rPr lang="pl-PL" sz="1800" smtClean="0"/>
              <a:t> </a:t>
            </a:r>
            <a:r>
              <a:rPr lang="pl-PL" sz="1800" smtClean="0">
                <a:latin typeface="Arial" charset="0"/>
              </a:rPr>
              <a:t>-</a:t>
            </a:r>
            <a:r>
              <a:rPr lang="pl-PL" sz="1800" smtClean="0"/>
              <a:t> spowodowanych przez lęk i stres, urazy psychiczne, co potwierdza częste współwystępowania zaburzeń rozwoju uczuciowego z trudnościami w czytaniu i pisaniu </a:t>
            </a:r>
          </a:p>
          <a:p>
            <a:pPr>
              <a:lnSpc>
                <a:spcPct val="80000"/>
              </a:lnSpc>
            </a:pPr>
            <a:r>
              <a:rPr lang="pl-PL" sz="1800" b="1" smtClean="0"/>
              <a:t>zaburzenia tempa, rytmu i dynamiki rozwoju psychoruchowego</a:t>
            </a:r>
          </a:p>
        </p:txBody>
      </p:sp>
      <p:pic>
        <p:nvPicPr>
          <p:cNvPr id="717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717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Diagnoza dysleksji</a:t>
            </a:r>
            <a:endParaRPr lang="pl-PL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84313"/>
            <a:ext cx="8229600" cy="3700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pełne badanie psychologiczne, z wywiadem dotyczącym całego dotychczasowego życia, rozwoju dziecka, w którym opisuje się szczegółowo występujące problemy szkolne. Dokonuje się badania poziomu intelektualnego dziecka oraz rozwoju funkcji percepcyjnych.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badanie pedagogiczne</a:t>
            </a:r>
            <a:r>
              <a:rPr lang="pl-PL" sz="2400" smtClean="0">
                <a:latin typeface="Arial" charset="0"/>
              </a:rPr>
              <a:t> -</a:t>
            </a:r>
            <a:r>
              <a:rPr lang="pl-PL" sz="2400" smtClean="0"/>
              <a:t> poziom opanowania przez dziecko technik szkolnych i poziom wiadomości na danym etapie edukacyjnym,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badanie logopedyczne w celu stwierdzenia ewentualnych nieprawidłowości w rozwoju mowy. </a:t>
            </a:r>
          </a:p>
        </p:txBody>
      </p:sp>
      <p:pic>
        <p:nvPicPr>
          <p:cNvPr id="819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819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Diagnoza dysleksji</a:t>
            </a:r>
            <a:r>
              <a:rPr lang="pl-PL" smtClean="0"/>
              <a:t> 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96975"/>
            <a:ext cx="8229600" cy="4248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800" smtClean="0"/>
              <a:t>konieczne jest wykluczenie schorzeń organicznych (neurologicznych);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rozpoznanie dysleksji jest możliwe wyłącznie u osób w normie intelektualnej, </a:t>
            </a:r>
            <a:endParaRPr lang="pl-PL" sz="18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pl-PL" sz="1800" smtClean="0"/>
              <a:t>rozpoznanie ryzyka dysleksji powinno nastąpić na samym początku edukacji, diagnoza dysleksji natomiast po klasie III szkoły podstawowej;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rozpoznanie dysleksji można postawić po co najmniej kilkumiesięcznych intensywnych ćwiczeniach korekcyjno – kompensacyjnych (zorganizowanych przez poradnie psychologiczno-pedagogiczne lub na terenie szkoły) – by wykluczyć opiniowanie o dysleksji u kogoś, kto </a:t>
            </a:r>
            <a:r>
              <a:rPr lang="pl-PL" sz="1800" smtClean="0">
                <a:latin typeface="Arial" charset="0"/>
              </a:rPr>
              <a:t>ma </a:t>
            </a:r>
            <a:r>
              <a:rPr lang="pl-PL" sz="1800" smtClean="0"/>
              <a:t>problemy z pisaniem i czytaniem ma w wyniku zaniedbań środowiskowych;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opinię o dysleksji wydaje się obecnie na etapie klas IV-VI i dokument ten jest ważny na wszystkich etapach edukacji;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opinia o dysleksji zobowiązuje szkołę do dostosowania wymagań edukacyjnych do indywidualnych potrzeb ucznia, jak również do zastosowania zmodyfikowanych kryteriów oceny (również na egzaminie maturalnym obecnie z języka polskiego i języka obcego nowożytnego) pod warunkiem wykonywania przez ucznia zaleconych mu ćwiczeń (zorganizowanych przez np. poradnie psychologiczno-pedagogiczne lub na terenie szkoły). </a:t>
            </a:r>
          </a:p>
        </p:txBody>
      </p:sp>
      <p:pic>
        <p:nvPicPr>
          <p:cNvPr id="922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921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Wiek niemowlęcy i poniemowlęcy - objawy „ryzyka dysleksji”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16100"/>
            <a:ext cx="8229600" cy="3197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opóźniony rozwój ruchowy (słabo lub w ogóle nie raczkują, późno zaczynają chodzić, trudności z utrzymaniem równowagi, obniżone napięcie mięśniowe) 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mała sprawność ruchowa (mało zręczne, nieporadne w samoobsłudze) 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opóźniony rozwój mowy (później wypowiadają pierwsze słowa, problemy z budowaniem zdań) 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dłuższe utrzymywanie się pierwotnych odruchów wrodzonych </a:t>
            </a:r>
          </a:p>
        </p:txBody>
      </p:sp>
      <p:pic>
        <p:nvPicPr>
          <p:cNvPr id="1024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4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Wiek przedszkolny 3-5 lat - objawy „ryzyka dysleksji”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pl-PL" sz="2800" smtClean="0"/>
              <a:t>opóźniony rozwój ruchowy </a:t>
            </a:r>
          </a:p>
          <a:p>
            <a:pPr marL="609600" indent="-609600">
              <a:lnSpc>
                <a:spcPct val="80000"/>
              </a:lnSpc>
            </a:pPr>
            <a:r>
              <a:rPr lang="pl-PL" sz="2800" smtClean="0"/>
              <a:t>mała sprawność ruchowa całego ciała, a szczególnie rąk (słabo biega, trudności w utrzymaniu równowagi, zapinaniu guzików, nawlekaniu korali, trzymaniu kredki) </a:t>
            </a:r>
          </a:p>
          <a:p>
            <a:pPr marL="609600" indent="-609600">
              <a:lnSpc>
                <a:spcPct val="80000"/>
              </a:lnSpc>
            </a:pPr>
            <a:r>
              <a:rPr lang="pl-PL" sz="2800" smtClean="0"/>
              <a:t>słaba koordynacja wzrokowo-ruchowa opóźniony rozwój mowy </a:t>
            </a:r>
          </a:p>
          <a:p>
            <a:pPr marL="609600" indent="-609600">
              <a:lnSpc>
                <a:spcPct val="80000"/>
              </a:lnSpc>
            </a:pPr>
            <a:r>
              <a:rPr lang="pl-PL" sz="2800" smtClean="0"/>
              <a:t>zaburzenia postrzegania wzrokowego i pamięci wzrokowej </a:t>
            </a:r>
          </a:p>
        </p:txBody>
      </p:sp>
      <p:pic>
        <p:nvPicPr>
          <p:cNvPr id="1126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126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Wiek 6-7 lat (klasa O)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3989387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z wymową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zapamiętywaniu wierszyków i piosenek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odróżnianiu podobnych głosek, wydzielaniu i łączeniu sylab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wyróżnianiu elementów z całości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orientacji w czasie (pory roku, dnia, godziny)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rysowaniu i odtwarzaniu figur oraz wzorów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wadliwa wymowa (przekręcanie, przestawianie, notoryczne błędy gramatyczne)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nauce czytania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brak lateralizacji (oburęczność, mylenie prawej i lewej ręki)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mała sprawność manualna (wiązanie sznurowadeł, trzymanie nożyczek, sztućców)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opóźnienie orientacji w schemacie ciała </a:t>
            </a:r>
          </a:p>
        </p:txBody>
      </p:sp>
      <p:pic>
        <p:nvPicPr>
          <p:cNvPr id="1229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229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Wiek wczesnoszkolny I-III klasa</a:t>
            </a:r>
            <a:br>
              <a:rPr lang="pl-PL" sz="3600" b="1" smtClean="0"/>
            </a:br>
            <a:endParaRPr lang="pl-PL" sz="3600" b="1" smtClean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pl-PL" sz="2000" smtClean="0"/>
              <a:t>utrzymywanie się i pogłębianie powyższych trudności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mała sprawność ruchowa (nie potrafi jeździć  na dwukołowym rowerze, łyżwach, nartach, problemy z samoobsługą)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utrzymująca się oburęczność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zaburzenia koordynacji czynności ręki i oka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w zapamiętywaniu nazw, dat, liczb, tabliczki mnożenia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mylenie liter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opuszczanie, przestawianie, dodawanie liter i sylab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trudności z pisownią </a:t>
            </a:r>
          </a:p>
          <a:p>
            <a:pPr marL="609600" indent="-609600">
              <a:lnSpc>
                <a:spcPct val="80000"/>
              </a:lnSpc>
            </a:pPr>
            <a:r>
              <a:rPr lang="pl-PL" sz="2000" smtClean="0"/>
              <a:t>brzydkie pismo i rysunek </a:t>
            </a:r>
          </a:p>
        </p:txBody>
      </p:sp>
      <p:pic>
        <p:nvPicPr>
          <p:cNvPr id="1331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331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Wiek starszy szkolny </a:t>
            </a:r>
            <a:r>
              <a:rPr lang="pl-PL" sz="3600" b="1" smtClean="0">
                <a:latin typeface="Arial" charset="0"/>
              </a:rPr>
              <a:t/>
            </a:r>
            <a:br>
              <a:rPr lang="pl-PL" sz="3600" b="1" smtClean="0">
                <a:latin typeface="Arial" charset="0"/>
              </a:rPr>
            </a:br>
            <a:r>
              <a:rPr lang="pl-PL" sz="3600" b="1" smtClean="0"/>
              <a:t>(powyżej klasy IV i szkoła średnia)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marL="990600" lvl="1" indent="-533400">
              <a:buFont typeface="Arial" charset="0"/>
              <a:buNone/>
            </a:pPr>
            <a:endParaRPr lang="pl-PL" sz="2400" b="1" smtClean="0"/>
          </a:p>
          <a:p>
            <a:pPr marL="609600" indent="-609600"/>
            <a:r>
              <a:rPr lang="pl-PL" sz="2400" smtClean="0"/>
              <a:t>stopniowe zmniejszanie się lub ustępowanie trudności w czytaniu </a:t>
            </a:r>
          </a:p>
          <a:p>
            <a:pPr marL="609600" indent="-609600"/>
            <a:r>
              <a:rPr lang="pl-PL" sz="2400" smtClean="0"/>
              <a:t>ograniczanie się trudności w pisaniu często tylko do dużej ilości błędów ortograficznych i brzydkiego pisma </a:t>
            </a:r>
          </a:p>
          <a:p>
            <a:pPr marL="609600" indent="-609600"/>
            <a:r>
              <a:rPr lang="pl-PL" sz="2400" smtClean="0"/>
              <a:t>uogólnianie się trudności szkolnych na inne przedmioty nauczania </a:t>
            </a:r>
          </a:p>
          <a:p>
            <a:pPr marL="609600" indent="-609600"/>
            <a:r>
              <a:rPr lang="pl-PL" sz="2400" smtClean="0"/>
              <a:t>trudności w nauce języków obcych </a:t>
            </a:r>
          </a:p>
          <a:p>
            <a:pPr marL="609600" indent="-609600"/>
            <a:endParaRPr lang="pl-PL" sz="2400" smtClean="0"/>
          </a:p>
        </p:txBody>
      </p:sp>
      <p:pic>
        <p:nvPicPr>
          <p:cNvPr id="1434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433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Objawy dysleksji rozwojowej </a:t>
            </a:r>
            <a:r>
              <a:rPr lang="pl-PL" b="1" smtClean="0">
                <a:latin typeface="Arial" charset="0"/>
              </a:rPr>
              <a:t/>
            </a:r>
            <a:br>
              <a:rPr lang="pl-PL" b="1" smtClean="0">
                <a:latin typeface="Arial" charset="0"/>
              </a:rPr>
            </a:br>
            <a:r>
              <a:rPr lang="pl-PL" b="1" smtClean="0"/>
              <a:t>w pisaniu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3575" y="1341438"/>
            <a:ext cx="8229600" cy="4175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400" smtClean="0"/>
              <a:t>trudności z utrzymaniem pisma w liniaturze zeszytu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trudności w przepisywaniu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trudności w pisaniu zesłuchu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mylenie liter </a:t>
            </a:r>
            <a:r>
              <a:rPr lang="pl-PL" sz="1400" b="1" smtClean="0"/>
              <a:t>b-p</a:t>
            </a:r>
            <a:r>
              <a:rPr lang="pl-PL" sz="1400" smtClean="0"/>
              <a:t>, </a:t>
            </a:r>
            <a:r>
              <a:rPr lang="pl-PL" sz="1400" b="1" smtClean="0"/>
              <a:t>d-b</a:t>
            </a:r>
            <a:r>
              <a:rPr lang="pl-PL" sz="1400" smtClean="0"/>
              <a:t>, </a:t>
            </a:r>
            <a:r>
              <a:rPr lang="pl-PL" sz="1400" b="1" smtClean="0"/>
              <a:t>d-g</a:t>
            </a:r>
            <a:r>
              <a:rPr lang="pl-PL" sz="1400" smtClean="0"/>
              <a:t>, </a:t>
            </a:r>
            <a:r>
              <a:rPr lang="pl-PL" sz="1400" b="1" smtClean="0"/>
              <a:t>u-n</a:t>
            </a:r>
            <a:r>
              <a:rPr lang="pl-PL" sz="1400" smtClean="0"/>
              <a:t>, </a:t>
            </a:r>
            <a:r>
              <a:rPr lang="pl-PL" sz="1400" b="1" smtClean="0"/>
              <a:t>m-w</a:t>
            </a:r>
            <a:r>
              <a:rPr lang="pl-PL" sz="1400" smtClean="0"/>
              <a:t>, </a:t>
            </a:r>
            <a:r>
              <a:rPr lang="pl-PL" sz="1400" b="1" smtClean="0"/>
              <a:t>n-w</a:t>
            </a:r>
            <a:r>
              <a:rPr lang="pl-PL" sz="1400" smtClean="0"/>
              <a:t> (inwersja statyczna) </a:t>
            </a:r>
            <a:r>
              <a:rPr lang="pl-PL" sz="1400" b="1" smtClean="0"/>
              <a:t>s-z</a:t>
            </a:r>
            <a:r>
              <a:rPr lang="pl-PL" sz="1400" smtClean="0"/>
              <a:t>, </a:t>
            </a:r>
            <a:r>
              <a:rPr lang="pl-PL" sz="1400" b="1" smtClean="0"/>
              <a:t>dz-c</a:t>
            </a:r>
            <a:r>
              <a:rPr lang="pl-PL" sz="1400" smtClean="0"/>
              <a:t>, </a:t>
            </a:r>
            <a:r>
              <a:rPr lang="pl-PL" sz="1400" b="1" smtClean="0"/>
              <a:t>sz-s</a:t>
            </a:r>
            <a:r>
              <a:rPr lang="pl-PL" sz="1400" smtClean="0"/>
              <a:t>, </a:t>
            </a:r>
            <a:r>
              <a:rPr lang="pl-PL" sz="1400" b="1" smtClean="0"/>
              <a:t>o-a</a:t>
            </a:r>
            <a:r>
              <a:rPr lang="pl-PL" sz="1400" smtClean="0"/>
              <a:t>, </a:t>
            </a:r>
            <a:r>
              <a:rPr lang="pl-PL" sz="1400" b="1" smtClean="0"/>
              <a:t>ł-l</a:t>
            </a:r>
            <a:r>
              <a:rPr lang="pl-PL" sz="1400" smtClean="0"/>
              <a:t>, 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trudności w pisaniu wyrazów ze zmiękczeniami, dwuznakami, głoskami tracącymi dźwięczność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nieróżnicowanie </a:t>
            </a:r>
            <a:r>
              <a:rPr lang="pl-PL" sz="1400" b="1" smtClean="0"/>
              <a:t>ę-en-e</a:t>
            </a:r>
            <a:r>
              <a:rPr lang="pl-PL" sz="1400" smtClean="0"/>
              <a:t>, </a:t>
            </a:r>
            <a:r>
              <a:rPr lang="pl-PL" sz="1400" b="1" smtClean="0"/>
              <a:t>ą-om</a:t>
            </a:r>
            <a:endParaRPr lang="pl-PL" sz="1400" smtClean="0"/>
          </a:p>
          <a:p>
            <a:pPr>
              <a:lnSpc>
                <a:spcPct val="80000"/>
              </a:lnSpc>
            </a:pPr>
            <a:r>
              <a:rPr lang="pl-PL" sz="1400" smtClean="0"/>
              <a:t>opuszczanie drobnych elementów liter, gubienie liter, opuszczanie końcówek i cząstek wyrazów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opuszczanie litery </a:t>
            </a:r>
            <a:r>
              <a:rPr lang="pl-PL" sz="1400" b="1" smtClean="0"/>
              <a:t>y</a:t>
            </a:r>
            <a:endParaRPr lang="pl-PL" sz="1400" smtClean="0"/>
          </a:p>
          <a:p>
            <a:pPr>
              <a:lnSpc>
                <a:spcPct val="80000"/>
              </a:lnSpc>
            </a:pPr>
            <a:r>
              <a:rPr lang="pl-PL" sz="1400" smtClean="0"/>
              <a:t>przestawianie liter w wyrazach (inwersja dynamiczna)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przestawianie szyku dyktowanych wyrazów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błędy ortograficzne wynikające ze słabszej pamięci wzrokowej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zniekształcanie graficznej strony pisma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wolne tempo pisania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niewłaściwe stosowanie małych i wielkich liter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trudności w różnicowaniu wyrazów podobnie brzmiących (np. bułka – półka)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złe rozmieszczenie pracy pisemnej w przestrzeni</a:t>
            </a:r>
          </a:p>
          <a:p>
            <a:pPr>
              <a:lnSpc>
                <a:spcPct val="80000"/>
              </a:lnSpc>
            </a:pPr>
            <a:r>
              <a:rPr lang="pl-PL" sz="1400" smtClean="0"/>
              <a:t>brak lub niewłaściwe stosowanie interpunkcji</a:t>
            </a:r>
          </a:p>
        </p:txBody>
      </p:sp>
      <p:pic>
        <p:nvPicPr>
          <p:cNvPr id="1536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536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Objawy dysleksji rozwojowej w czytaniu</a:t>
            </a:r>
            <a:endParaRPr lang="pl-PL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37004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800" smtClean="0"/>
              <a:t>wolne tempo, niepewne, "wymęczone"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błędy w czytaniu: zamiana liter, opuszczanie liter, zamiana brzmienia, nieprawidłowe odczytywanie całych wyrazów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we właściwej intonacji czytanej treści – zbytnia koncentracja na technice obniża rozumienie czytanej treści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rozpoznawanie napisów po cechach przypadkowych – zgadywanie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opuszczanie linii lub odczytanie jej ponownie, gubienie miejsca czytania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opuszczanie całego wiersza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zmiana kolejności liter i wyrazów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przestawianie liter w wyrazie, co zmienia jego sens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niechęć do czytania, zwłaszcza głośnego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dzieleniu dłuższych wyrazów na sylaby i syntezie sylab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wyszukaniu najistotniejszej myśli w tekście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tzw. hiperrleksja: czytanie płynne, w dobrym tempie, bezbłędne, jednak bez rozumienia treści</a:t>
            </a:r>
          </a:p>
          <a:p>
            <a:pPr>
              <a:lnSpc>
                <a:spcPct val="80000"/>
              </a:lnSpc>
            </a:pPr>
            <a:endParaRPr lang="pl-PL" sz="1600" smtClean="0"/>
          </a:p>
        </p:txBody>
      </p:sp>
      <p:pic>
        <p:nvPicPr>
          <p:cNvPr id="1638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638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Trudności występujące w nauce innych przedmiotów</a:t>
            </a:r>
            <a:endParaRPr lang="pl-PL" sz="360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8763"/>
            <a:ext cx="8229600" cy="37004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800" smtClean="0"/>
              <a:t>trudności w rysowaniu jako czynności – trudności w rozplanowaniu rysunku, zbyt silny lub zbyt słaby nacisk ołówka, zmiany kierunku w rysunkach (błędny kierunek odwzorowywania)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nauce języków obcych, które cechuje znaczna rozbieżność między wymową a pisownią wyrazów – objawy takie jak w języku polskim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uczeniu się pamięciowym – tabliczka mnożenia, nauka wierszy, ciągi słowne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nauce geografii – utrudnione czytanie mapy, niewłaściwa orientacja w stronach świata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 nauce geometrii – zmiany kierunku w rysunkach geometrycznych, zakłócenia orientacji i wyobraźni przestrzennej, trudności w rozumieniu pojęć geometrycznych (utrudnione przyswajanie werbalne)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trudności występujące na lekcjach wychowania fizycznego – błędne rozumienie instrukcji ćwiczeń spowodowane słabą orientacją w schemacie ciała i przestrzeni , obniżona sprawność ruchowa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nierównomierna koncentracja uwagi, wolne tempo pracy</a:t>
            </a:r>
          </a:p>
        </p:txBody>
      </p:sp>
      <p:pic>
        <p:nvPicPr>
          <p:cNvPr id="1741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741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Problemy emocjonalne w dysleksji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600200"/>
            <a:ext cx="7427912" cy="37004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pl-PL" sz="2000" b="1" smtClean="0"/>
              <a:t>Stały brak sukcesu w nauce prowadzi do</a:t>
            </a:r>
            <a:endParaRPr lang="pl-PL" sz="2000" smtClean="0"/>
          </a:p>
          <a:p>
            <a:pPr>
              <a:lnSpc>
                <a:spcPct val="80000"/>
              </a:lnSpc>
            </a:pPr>
            <a:r>
              <a:rPr lang="pl-PL" sz="2000" smtClean="0"/>
              <a:t>brak wiary we własne możliwości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poczucie małej wartości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napięcie i lęk towarzyszący uczniowi w sytuacjach zadaniowych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spadek motywacji do nauki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pogorszenie efektów pracy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zaburzenia nerwicowe i trudności wychowawcze (lęk, niepokój, napięcie, objawy somatyczne itp.) </a:t>
            </a:r>
          </a:p>
        </p:txBody>
      </p:sp>
      <p:pic>
        <p:nvPicPr>
          <p:cNvPr id="1843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843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/>
          <a:lstStyle/>
          <a:p>
            <a:r>
              <a:rPr lang="pl-PL" sz="3600" b="1" smtClean="0"/>
              <a:t>Głównymi celami działań terapeutycznych wobec dzieci dyslektycznych </a:t>
            </a:r>
            <a:r>
              <a:rPr lang="pl-PL" sz="3600" b="1" smtClean="0">
                <a:latin typeface="Arial" charset="0"/>
              </a:rPr>
              <a:t/>
            </a:r>
            <a:br>
              <a:rPr lang="pl-PL" sz="3600" b="1" smtClean="0">
                <a:latin typeface="Arial" charset="0"/>
              </a:rPr>
            </a:br>
            <a:r>
              <a:rPr lang="pl-PL" sz="3600" b="1" smtClean="0"/>
              <a:t>(oprócz ćwiczeń reedukacyjnych) jest:</a:t>
            </a:r>
            <a:endParaRPr lang="pl-PL" sz="360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420938"/>
            <a:ext cx="8229600" cy="2016125"/>
          </a:xfrm>
        </p:spPr>
        <p:txBody>
          <a:bodyPr/>
          <a:lstStyle/>
          <a:p>
            <a:r>
              <a:rPr lang="pl-PL" sz="2400" smtClean="0"/>
              <a:t>rozbudzenie zainteresowań i wyrobienie właściwej motywacji do nauki </a:t>
            </a:r>
          </a:p>
          <a:p>
            <a:r>
              <a:rPr lang="pl-PL" sz="2400" smtClean="0"/>
              <a:t>zapobieganie powstawaniu wtórnych zaburzeń emocjonalnych </a:t>
            </a:r>
          </a:p>
        </p:txBody>
      </p:sp>
      <p:pic>
        <p:nvPicPr>
          <p:cNvPr id="1946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945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b="1" smtClean="0"/>
              <a:t>Zalecenia w dysleksji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800" smtClean="0"/>
              <a:t>wskazane jest współdziałanie szkoły i rodzica, pozytywne nastawienie do kłopotów dziecka </a:t>
            </a:r>
          </a:p>
          <a:p>
            <a:pPr>
              <a:lnSpc>
                <a:spcPct val="80000"/>
              </a:lnSpc>
            </a:pPr>
            <a:r>
              <a:rPr lang="pl-PL" sz="1800" smtClean="0">
                <a:latin typeface="Arial" charset="0"/>
              </a:rPr>
              <a:t>unikanie </a:t>
            </a:r>
            <a:r>
              <a:rPr lang="pl-PL" sz="1800" smtClean="0"/>
              <a:t>nieprzyjemn</a:t>
            </a:r>
            <a:r>
              <a:rPr lang="pl-PL" sz="1800" smtClean="0">
                <a:latin typeface="Arial" charset="0"/>
              </a:rPr>
              <a:t>ych</a:t>
            </a:r>
            <a:r>
              <a:rPr lang="pl-PL" sz="1800" smtClean="0"/>
              <a:t> sytuacj</a:t>
            </a:r>
            <a:r>
              <a:rPr lang="pl-PL" sz="1800" smtClean="0">
                <a:latin typeface="Arial" charset="0"/>
              </a:rPr>
              <a:t>i</a:t>
            </a:r>
            <a:r>
              <a:rPr lang="pl-PL" sz="1800" smtClean="0"/>
              <a:t> związan</a:t>
            </a:r>
            <a:r>
              <a:rPr lang="pl-PL" sz="1800" smtClean="0">
                <a:latin typeface="Arial" charset="0"/>
              </a:rPr>
              <a:t>ych</a:t>
            </a:r>
            <a:r>
              <a:rPr lang="pl-PL" sz="1800" smtClean="0"/>
              <a:t> z trudnościami w czytaniu i pisaniu (np. nie narażanie na śmiechy kolegów, rodzeństwa poprzez głośne czytanie, publiczne krytykowanie pisma, błędów itp. i porównywanie z dziećmi dobrze czytającymi i piszącymi) 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dostrzeganie najmniejszej poprawy, minimalnego postępu w umiejętnościach, pochwałą podkreślanie innych mocnych stron dziecka (np. rysowanie, śpiewanie, robienie porządków itp.) 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ocenianie, pozytywne wzmacnianie wysiłku włożonego w wykonanie zadania, a nie tylko efektu, wyniku pracy 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stwarzanie takich sytuacji, w których dziecko mogłoby się sprawdzić, osiągnąć sukces (np. chociażby wcześniejsze przygotowanie czytania w domu) </a:t>
            </a:r>
          </a:p>
          <a:p>
            <a:pPr>
              <a:lnSpc>
                <a:spcPct val="80000"/>
              </a:lnSpc>
            </a:pPr>
            <a:r>
              <a:rPr lang="pl-PL" sz="1800" smtClean="0"/>
              <a:t>zapewnianie warunków życzliwego zrozumienia, akceptacji problemów dziecka, w których mógłby spontanicznie się wypowiadać, okazywać przeżywane emocje </a:t>
            </a:r>
          </a:p>
        </p:txBody>
      </p:sp>
      <p:pic>
        <p:nvPicPr>
          <p:cNvPr id="2048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048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4450"/>
            <a:ext cx="8713787" cy="1143000"/>
          </a:xfrm>
        </p:spPr>
        <p:txBody>
          <a:bodyPr/>
          <a:lstStyle/>
          <a:p>
            <a:r>
              <a:rPr lang="pl-PL" sz="3600" b="1" smtClean="0"/>
              <a:t>Jak postępować z dzieckiem dyslektycznym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marL="609600" indent="-609600"/>
            <a:r>
              <a:rPr lang="pl-PL" sz="2800" u="sng" smtClean="0"/>
              <a:t>Zamiast krytykować, udzielać rad (np. dotyczących problemów szkolnych): </a:t>
            </a:r>
            <a:endParaRPr lang="pl-PL" sz="2800" smtClean="0"/>
          </a:p>
          <a:p>
            <a:pPr marL="990600" lvl="1" indent="-533400"/>
            <a:r>
              <a:rPr lang="pl-PL" sz="2400" smtClean="0"/>
              <a:t>określ uczucia dziecka </a:t>
            </a:r>
          </a:p>
          <a:p>
            <a:pPr marL="990600" lvl="1" indent="-533400"/>
            <a:r>
              <a:rPr lang="pl-PL" sz="2400" smtClean="0"/>
              <a:t>potwierdź jego uczucia słowem lub pomrukiem </a:t>
            </a:r>
          </a:p>
          <a:p>
            <a:pPr marL="990600" lvl="1" indent="-533400"/>
            <a:r>
              <a:rPr lang="pl-PL" sz="2400" smtClean="0"/>
              <a:t>daj dziecku w fantazji to, czego nie może mieć naprawdę </a:t>
            </a:r>
          </a:p>
          <a:p>
            <a:pPr marL="990600" lvl="1" indent="-533400"/>
            <a:r>
              <a:rPr lang="pl-PL" sz="2400" smtClean="0"/>
              <a:t>zaakceptuj uczucia dziecka, nawet jeśli nie możesz zaakceptować niewłaściwego zachowania</a:t>
            </a:r>
            <a:r>
              <a:rPr lang="pl-PL" smtClean="0"/>
              <a:t> </a:t>
            </a:r>
          </a:p>
        </p:txBody>
      </p:sp>
      <p:pic>
        <p:nvPicPr>
          <p:cNvPr id="2150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150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3700462"/>
          </a:xfrm>
        </p:spPr>
        <p:txBody>
          <a:bodyPr/>
          <a:lstStyle/>
          <a:p>
            <a:pPr marL="609600" indent="-609600"/>
            <a:r>
              <a:rPr lang="pl-PL" sz="2800" u="sng" smtClean="0"/>
              <a:t>Rozwiązując wspólnie z dzieckiem problem: </a:t>
            </a:r>
            <a:endParaRPr lang="pl-PL" sz="2800" smtClean="0"/>
          </a:p>
          <a:p>
            <a:pPr marL="990600" lvl="1" indent="-533400"/>
            <a:r>
              <a:rPr lang="pl-PL" sz="2400" smtClean="0"/>
              <a:t>wysłuchaj, co dziecko czuje i czego potrzebuje </a:t>
            </a:r>
          </a:p>
          <a:p>
            <a:pPr marL="990600" lvl="1" indent="-533400"/>
            <a:r>
              <a:rPr lang="pl-PL" sz="2400" smtClean="0"/>
              <a:t>streść punkt widzenia dziecka </a:t>
            </a:r>
          </a:p>
          <a:p>
            <a:pPr marL="990600" lvl="1" indent="-533400"/>
            <a:r>
              <a:rPr lang="pl-PL" sz="2400" smtClean="0"/>
              <a:t>wyraź swoje uczucia i potrzeby </a:t>
            </a:r>
          </a:p>
          <a:p>
            <a:pPr marL="990600" lvl="1" indent="-533400"/>
            <a:r>
              <a:rPr lang="pl-PL" sz="2400" smtClean="0"/>
              <a:t>zachęć dziecko do wspólnej "burzy mózgów" </a:t>
            </a:r>
          </a:p>
          <a:p>
            <a:pPr marL="990600" lvl="1" indent="-533400"/>
            <a:r>
              <a:rPr lang="pl-PL" sz="2400" smtClean="0"/>
              <a:t>zapisz wszystkie pomysły, nie oceniając ich </a:t>
            </a:r>
          </a:p>
          <a:p>
            <a:pPr marL="990600" lvl="1" indent="-533400"/>
            <a:r>
              <a:rPr lang="pl-PL" sz="2400" smtClean="0"/>
              <a:t>wspólnie zadecydujcie, które pomysły wam się nie podobają, a które są dobre i jak wprowadzić je w życie</a:t>
            </a:r>
            <a:r>
              <a:rPr lang="pl-PL" smtClean="0"/>
              <a:t> </a:t>
            </a:r>
          </a:p>
        </p:txBody>
      </p:sp>
      <p:pic>
        <p:nvPicPr>
          <p:cNvPr id="22532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253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3700462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pl-PL" sz="2800" u="sng" smtClean="0"/>
              <a:t>Uwalniając dziecko od narzuconej roli (np. złego, leniwego ucznia itp.): </a:t>
            </a:r>
            <a:endParaRPr lang="pl-PL" sz="2800" smtClean="0"/>
          </a:p>
          <a:p>
            <a:pPr marL="990600" lvl="1" indent="-533400">
              <a:lnSpc>
                <a:spcPct val="80000"/>
              </a:lnSpc>
            </a:pPr>
            <a:r>
              <a:rPr lang="pl-PL" sz="2400" smtClean="0"/>
              <a:t>poszukaj sposobności zaprezentowania dziecku innego obrazu jego osoby </a:t>
            </a:r>
          </a:p>
          <a:p>
            <a:pPr marL="990600" lvl="1" indent="-533400">
              <a:lnSpc>
                <a:spcPct val="80000"/>
              </a:lnSpc>
            </a:pPr>
            <a:r>
              <a:rPr lang="pl-PL" sz="2400" smtClean="0"/>
              <a:t>stwórz taką sytuację, w której dziecko może zobaczyć siebie w innym świetle </a:t>
            </a:r>
          </a:p>
          <a:p>
            <a:pPr marL="990600" lvl="1" indent="-533400">
              <a:lnSpc>
                <a:spcPct val="80000"/>
              </a:lnSpc>
            </a:pPr>
            <a:r>
              <a:rPr lang="pl-PL" sz="2400" smtClean="0"/>
              <a:t>pozwól dziecku usłyszeć, jak mówisz o nim coś pozytywnego </a:t>
            </a:r>
          </a:p>
          <a:p>
            <a:pPr marL="990600" lvl="1" indent="-533400">
              <a:lnSpc>
                <a:spcPct val="80000"/>
              </a:lnSpc>
            </a:pPr>
            <a:r>
              <a:rPr lang="pl-PL" sz="2400" smtClean="0"/>
              <a:t>przypomnij dziecku ważne dla niego osiągnięcie </a:t>
            </a:r>
          </a:p>
          <a:p>
            <a:pPr marL="990600" lvl="1" indent="-533400">
              <a:lnSpc>
                <a:spcPct val="80000"/>
              </a:lnSpc>
            </a:pPr>
            <a:r>
              <a:rPr lang="pl-PL" sz="2400" smtClean="0"/>
              <a:t>powiedz, jakie są twoje odczucia i/lub oczekiwania</a:t>
            </a:r>
            <a:r>
              <a:rPr lang="pl-PL" smtClean="0"/>
              <a:t> </a:t>
            </a:r>
          </a:p>
        </p:txBody>
      </p:sp>
      <p:pic>
        <p:nvPicPr>
          <p:cNvPr id="23556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355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/>
          <a:lstStyle/>
          <a:p>
            <a:r>
              <a:rPr lang="pl-PL" b="1" smtClean="0"/>
              <a:t>Czy z dysleksji można się wyleczyć?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niewielkie nasilenie deficytów, wczesne wykryte daje szansę wyleczenia po okresie około 3-4 lat terapii, zajęcia powinny rozpocząć się w zerówce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najczęściej dysleksja jest problemem całego życia, w kolejnych latach zmieniają się symptomy. Pozostają sporadyczne błędy ortograficzne, przestawianie cyfr, nieprawidłowe wstawianie przecinka, przekręcanie wyrazów. Osoby z dysleksją zapominają dat spotkań, czasem nadal źle czytają i bardzo się tego wstydzą, mają wątpliwości co do ortografii</a:t>
            </a:r>
          </a:p>
        </p:txBody>
      </p:sp>
      <p:pic>
        <p:nvPicPr>
          <p:cNvPr id="2458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457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1538</Words>
  <Application>Microsoft Office PowerPoint</Application>
  <PresentationFormat>Pokaz na ekranie (4:3)</PresentationFormat>
  <Paragraphs>156</Paragraphs>
  <Slides>24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Szablon projektu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Calibri</vt:lpstr>
      <vt:lpstr>Arial</vt:lpstr>
      <vt:lpstr>Motyw pakietu Office</vt:lpstr>
      <vt:lpstr>CorelDRAW</vt:lpstr>
      <vt:lpstr>Slajd 1</vt:lpstr>
      <vt:lpstr>SLI Specific Lanqauge Impairment </vt:lpstr>
      <vt:lpstr>Dysleksja rozwojowa </vt:lpstr>
      <vt:lpstr>Częstość występowania dysleksji</vt:lpstr>
      <vt:lpstr>Typy dysleksji:</vt:lpstr>
      <vt:lpstr>Odmiany dysleksji: </vt:lpstr>
      <vt:lpstr>Przyczyny dysleksji:</vt:lpstr>
      <vt:lpstr>Diagnoza dysleksji</vt:lpstr>
      <vt:lpstr>Diagnoza dysleksji </vt:lpstr>
      <vt:lpstr>Wiek niemowlęcy i poniemowlęcy - objawy „ryzyka dysleksji”</vt:lpstr>
      <vt:lpstr>Wiek przedszkolny 3-5 lat - objawy „ryzyka dysleksji”</vt:lpstr>
      <vt:lpstr>Wiek 6-7 lat (klasa O)</vt:lpstr>
      <vt:lpstr>Wiek wczesnoszkolny I-III klasa </vt:lpstr>
      <vt:lpstr>Wiek starszy szkolny  (powyżej klasy IV i szkoła średnia)</vt:lpstr>
      <vt:lpstr>Objawy dysleksji rozwojowej  w pisaniu</vt:lpstr>
      <vt:lpstr>Objawy dysleksji rozwojowej w czytaniu</vt:lpstr>
      <vt:lpstr>Trudności występujące w nauce innych przedmiotów</vt:lpstr>
      <vt:lpstr>Problemy emocjonalne w dysleksji</vt:lpstr>
      <vt:lpstr>Głównymi celami działań terapeutycznych wobec dzieci dyslektycznych  (oprócz ćwiczeń reedukacyjnych) jest:</vt:lpstr>
      <vt:lpstr>Zalecenia w dysleksji</vt:lpstr>
      <vt:lpstr>Jak postępować z dzieckiem dyslektycznym</vt:lpstr>
      <vt:lpstr>Slajd 22</vt:lpstr>
      <vt:lpstr>Slajd 23</vt:lpstr>
      <vt:lpstr>Czy z dysleksji można się wyleczyć?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Gość</dc:creator>
  <cp:lastModifiedBy>anonim</cp:lastModifiedBy>
  <cp:revision>2</cp:revision>
  <dcterms:created xsi:type="dcterms:W3CDTF">2012-07-05T16:43:37Z</dcterms:created>
  <dcterms:modified xsi:type="dcterms:W3CDTF">2012-07-10T12:50:47Z</dcterms:modified>
</cp:coreProperties>
</file>